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3" r:id="rId2"/>
  </p:sldIdLst>
  <p:sldSz cx="10058400" cy="7772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ana, Besa" initials="OB" lastIdx="7" clrIdx="0">
    <p:extLst>
      <p:ext uri="{19B8F6BF-5375-455C-9EA6-DF929625EA0E}">
        <p15:presenceInfo xmlns:p15="http://schemas.microsoft.com/office/powerpoint/2012/main" userId="S::orana-besa@aramark.com::0a5f34ee-db1f-4ff5-accf-7ea481c5ae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827"/>
    <a:srgbClr val="F49320"/>
    <a:srgbClr val="E86D6A"/>
    <a:srgbClr val="8DD0EA"/>
    <a:srgbClr val="7FC143"/>
    <a:srgbClr val="A93D92"/>
    <a:srgbClr val="AB3E95"/>
    <a:srgbClr val="55AFCA"/>
    <a:srgbClr val="9C4A8A"/>
    <a:srgbClr val="73BC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0958" autoAdjust="0"/>
  </p:normalViewPr>
  <p:slideViewPr>
    <p:cSldViewPr snapToGrid="0" snapToObjects="1">
      <p:cViewPr varScale="1">
        <p:scale>
          <a:sx n="101" d="100"/>
          <a:sy n="101" d="100"/>
        </p:scale>
        <p:origin x="14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7104546-2FFE-483A-A72E-DB5817DC92C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4788" y="1162050"/>
            <a:ext cx="40608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602426-828E-4BCF-82E0-B90CB218F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602426-828E-4BCF-82E0-B90CB218F6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8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63255-D31E-8A46-A78A-B83E328C6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1272011"/>
            <a:ext cx="7543800" cy="2705947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26084-4195-F44E-877A-AE4226F54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224" indent="0" algn="ctr">
              <a:buNone/>
              <a:defRPr sz="1650"/>
            </a:lvl2pPr>
            <a:lvl3pPr marL="754449" indent="0" algn="ctr">
              <a:buNone/>
              <a:defRPr sz="1485"/>
            </a:lvl3pPr>
            <a:lvl4pPr marL="1131673" indent="0" algn="ctr">
              <a:buNone/>
              <a:defRPr sz="1320"/>
            </a:lvl4pPr>
            <a:lvl5pPr marL="1508897" indent="0" algn="ctr">
              <a:buNone/>
              <a:defRPr sz="1320"/>
            </a:lvl5pPr>
            <a:lvl6pPr marL="1886121" indent="0" algn="ctr">
              <a:buNone/>
              <a:defRPr sz="1320"/>
            </a:lvl6pPr>
            <a:lvl7pPr marL="2263346" indent="0" algn="ctr">
              <a:buNone/>
              <a:defRPr sz="1320"/>
            </a:lvl7pPr>
            <a:lvl8pPr marL="2640570" indent="0" algn="ctr">
              <a:buNone/>
              <a:defRPr sz="1320"/>
            </a:lvl8pPr>
            <a:lvl9pPr marL="3017794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0DB1F-D618-7F4B-9838-DBCE9496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8922E-BE36-CB4F-90EB-7999B25E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6E906-E7F1-E545-B13F-0E47F55C5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9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C5766-BCC2-E64C-91B8-6F11FD0E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77521-6D8E-5445-BB91-C789DD2F5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AD721-71AE-5D41-A2EF-036B51F5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40C62-88F7-5D43-A148-F6D7057A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489C6-8D36-804C-8878-E4A186DC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16CBB-43C7-A144-9E53-F63CD7261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98042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7ACB9C-A537-7045-AFCD-DAED09C94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E3B8A-3983-8F48-B6F5-440BB80F2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2E036-AC06-2845-A302-0F824E411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82F10-732E-DD4A-93C6-A5C35374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5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A5C-2D37-6145-8F40-294EEA1BF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DDA73-FF09-404E-9A64-951B92415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49FB6-1239-7748-B890-78989BD0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0E2FB-F720-BC42-B73F-5F1C3EB3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F35FD-B4D5-0F40-9CD3-00AC84CB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4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FCBE2-14E5-5D40-9E00-EF26194AE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276" y="1937705"/>
            <a:ext cx="8675370" cy="3233102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7BF68-3F31-7044-86A1-DB1717AF6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6276" y="5201393"/>
            <a:ext cx="8675370" cy="1700212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377224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449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673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897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6121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346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794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CEE85-FB92-3E4B-A6BF-FFE0700BE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C41E5-3B84-A846-98E8-1059C052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16E48-52FE-BF47-BABE-E625D455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8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9687-BBB2-C546-B8B3-4C2FD2469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63B97-BC5A-9B48-AF18-31DD01378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7E8A6-AF60-B645-AF5D-EDAA8FD80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FDB1F-1C1E-E84A-8082-274D64F0B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8527C-EE74-9445-9341-983A4F2C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DF145D-7610-9048-82B7-8572BD489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781AB-941F-0146-986C-B758A0A28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F2AD7-888A-9F46-A2B0-A5BE08FB8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224" indent="0">
              <a:buNone/>
              <a:defRPr sz="1650" b="1"/>
            </a:lvl2pPr>
            <a:lvl3pPr marL="754449" indent="0">
              <a:buNone/>
              <a:defRPr sz="1485" b="1"/>
            </a:lvl3pPr>
            <a:lvl4pPr marL="1131673" indent="0">
              <a:buNone/>
              <a:defRPr sz="1320" b="1"/>
            </a:lvl4pPr>
            <a:lvl5pPr marL="1508897" indent="0">
              <a:buNone/>
              <a:defRPr sz="1320" b="1"/>
            </a:lvl5pPr>
            <a:lvl6pPr marL="1886121" indent="0">
              <a:buNone/>
              <a:defRPr sz="1320" b="1"/>
            </a:lvl6pPr>
            <a:lvl7pPr marL="2263346" indent="0">
              <a:buNone/>
              <a:defRPr sz="1320" b="1"/>
            </a:lvl7pPr>
            <a:lvl8pPr marL="2640570" indent="0">
              <a:buNone/>
              <a:defRPr sz="1320" b="1"/>
            </a:lvl8pPr>
            <a:lvl9pPr marL="3017794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9D13E-B789-6941-8FF7-22A2AC218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B0869E-FECE-9048-928E-FEC857340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92065" y="1905318"/>
            <a:ext cx="4276130" cy="933767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224" indent="0">
              <a:buNone/>
              <a:defRPr sz="1650" b="1"/>
            </a:lvl2pPr>
            <a:lvl3pPr marL="754449" indent="0">
              <a:buNone/>
              <a:defRPr sz="1485" b="1"/>
            </a:lvl3pPr>
            <a:lvl4pPr marL="1131673" indent="0">
              <a:buNone/>
              <a:defRPr sz="1320" b="1"/>
            </a:lvl4pPr>
            <a:lvl5pPr marL="1508897" indent="0">
              <a:buNone/>
              <a:defRPr sz="1320" b="1"/>
            </a:lvl5pPr>
            <a:lvl6pPr marL="1886121" indent="0">
              <a:buNone/>
              <a:defRPr sz="1320" b="1"/>
            </a:lvl6pPr>
            <a:lvl7pPr marL="2263346" indent="0">
              <a:buNone/>
              <a:defRPr sz="1320" b="1"/>
            </a:lvl7pPr>
            <a:lvl8pPr marL="2640570" indent="0">
              <a:buNone/>
              <a:defRPr sz="1320" b="1"/>
            </a:lvl8pPr>
            <a:lvl9pPr marL="3017794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6F9C3-1184-D843-84BA-58DAC4E10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92065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8CFC9F-F61D-6B43-962F-8C91798A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169153-9879-F643-93C1-EC5D10546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93721-AD4E-6F4A-A6ED-EA3FE40EE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9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E7A-6D44-BC4C-9764-FE9B6FC52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F44DB1-53BF-B442-825C-BBB2D0A9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78D46-C764-DD4A-9AD4-0E4560E3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9BC72-F3E3-9F43-A4D9-9964A9C6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7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18AF5E-7FC3-4E42-8016-31F167CAF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1D1166-61C1-6D4D-882E-09142B90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EEF7D6-4A4C-A043-86BA-55F003A0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66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04132-0BBF-A64E-8D48-6597C7E5D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6" y="518160"/>
            <a:ext cx="3244095" cy="181356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B478-53BD-864B-8CE0-3C42C3DDC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CAF77-5D6F-D84E-AC84-E86C8E8F0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2826" y="2331720"/>
            <a:ext cx="3244095" cy="4319800"/>
          </a:xfrm>
        </p:spPr>
        <p:txBody>
          <a:bodyPr/>
          <a:lstStyle>
            <a:lvl1pPr marL="0" indent="0">
              <a:buNone/>
              <a:defRPr sz="1320"/>
            </a:lvl1pPr>
            <a:lvl2pPr marL="377224" indent="0">
              <a:buNone/>
              <a:defRPr sz="1155"/>
            </a:lvl2pPr>
            <a:lvl3pPr marL="754449" indent="0">
              <a:buNone/>
              <a:defRPr sz="990"/>
            </a:lvl3pPr>
            <a:lvl4pPr marL="1131673" indent="0">
              <a:buNone/>
              <a:defRPr sz="825"/>
            </a:lvl4pPr>
            <a:lvl5pPr marL="1508897" indent="0">
              <a:buNone/>
              <a:defRPr sz="825"/>
            </a:lvl5pPr>
            <a:lvl6pPr marL="1886121" indent="0">
              <a:buNone/>
              <a:defRPr sz="825"/>
            </a:lvl6pPr>
            <a:lvl7pPr marL="2263346" indent="0">
              <a:buNone/>
              <a:defRPr sz="825"/>
            </a:lvl7pPr>
            <a:lvl8pPr marL="2640570" indent="0">
              <a:buNone/>
              <a:defRPr sz="825"/>
            </a:lvl8pPr>
            <a:lvl9pPr marL="3017794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DE2D8-13DB-9346-AE62-D664A0043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7A3F6-953A-3E48-9561-151A4683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911F4-B8E4-4C46-9B16-61DFBD0A8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6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955A-DDAD-AC43-AD8F-95827CA84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26" y="518160"/>
            <a:ext cx="3244095" cy="181356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37E87F-94E5-AA44-960E-41188350F0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 marL="0" indent="0">
              <a:buNone/>
              <a:defRPr sz="2640"/>
            </a:lvl1pPr>
            <a:lvl2pPr marL="377224" indent="0">
              <a:buNone/>
              <a:defRPr sz="2310"/>
            </a:lvl2pPr>
            <a:lvl3pPr marL="754449" indent="0">
              <a:buNone/>
              <a:defRPr sz="1980"/>
            </a:lvl3pPr>
            <a:lvl4pPr marL="1131673" indent="0">
              <a:buNone/>
              <a:defRPr sz="1650"/>
            </a:lvl4pPr>
            <a:lvl5pPr marL="1508897" indent="0">
              <a:buNone/>
              <a:defRPr sz="1650"/>
            </a:lvl5pPr>
            <a:lvl6pPr marL="1886121" indent="0">
              <a:buNone/>
              <a:defRPr sz="1650"/>
            </a:lvl6pPr>
            <a:lvl7pPr marL="2263346" indent="0">
              <a:buNone/>
              <a:defRPr sz="1650"/>
            </a:lvl7pPr>
            <a:lvl8pPr marL="2640570" indent="0">
              <a:buNone/>
              <a:defRPr sz="1650"/>
            </a:lvl8pPr>
            <a:lvl9pPr marL="3017794" indent="0">
              <a:buNone/>
              <a:defRPr sz="16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3F1BEF-C1D2-F74C-8CA5-AB671F90A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2826" y="2331720"/>
            <a:ext cx="3244095" cy="4319800"/>
          </a:xfrm>
        </p:spPr>
        <p:txBody>
          <a:bodyPr/>
          <a:lstStyle>
            <a:lvl1pPr marL="0" indent="0">
              <a:buNone/>
              <a:defRPr sz="1320"/>
            </a:lvl1pPr>
            <a:lvl2pPr marL="377224" indent="0">
              <a:buNone/>
              <a:defRPr sz="1155"/>
            </a:lvl2pPr>
            <a:lvl3pPr marL="754449" indent="0">
              <a:buNone/>
              <a:defRPr sz="990"/>
            </a:lvl3pPr>
            <a:lvl4pPr marL="1131673" indent="0">
              <a:buNone/>
              <a:defRPr sz="825"/>
            </a:lvl4pPr>
            <a:lvl5pPr marL="1508897" indent="0">
              <a:buNone/>
              <a:defRPr sz="825"/>
            </a:lvl5pPr>
            <a:lvl6pPr marL="1886121" indent="0">
              <a:buNone/>
              <a:defRPr sz="825"/>
            </a:lvl6pPr>
            <a:lvl7pPr marL="2263346" indent="0">
              <a:buNone/>
              <a:defRPr sz="825"/>
            </a:lvl7pPr>
            <a:lvl8pPr marL="2640570" indent="0">
              <a:buNone/>
              <a:defRPr sz="825"/>
            </a:lvl8pPr>
            <a:lvl9pPr marL="3017794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5F5F3-872D-4D4B-976C-E5C3859D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9F4C7-7A5B-B044-ADED-C8685ADBC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40FC4-7D3B-CB48-A030-93C6ADB6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2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F2828-7EF4-8D40-A063-358CF211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6BE28-79FC-B34E-8552-8B1C08697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1A002-3076-324E-B98D-49DDE3268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F31A-0DF0-2F4E-BEA4-41E8A5A58A44}" type="datetimeFigureOut"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08DC1-E6ED-D644-A308-A079C90AF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70CA1-BC11-1B46-9081-D9D5D4787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0B7F0-418D-CA44-B71C-637B821DCB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4449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612" indent="-188612" algn="l" defTabSz="754449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836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3061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285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509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734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958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9182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406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224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449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673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897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6121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346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570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794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D6364CD-1002-4E1A-AA57-84575A036E83}"/>
              </a:ext>
            </a:extLst>
          </p:cNvPr>
          <p:cNvGrpSpPr/>
          <p:nvPr/>
        </p:nvGrpSpPr>
        <p:grpSpPr>
          <a:xfrm>
            <a:off x="374" y="36135"/>
            <a:ext cx="3297383" cy="2250891"/>
            <a:chOff x="0" y="0"/>
            <a:chExt cx="3297383" cy="2402920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C9C6423-42A2-42D5-A561-9607D1FA489B}"/>
                </a:ext>
              </a:extLst>
            </p:cNvPr>
            <p:cNvSpPr/>
            <p:nvPr/>
          </p:nvSpPr>
          <p:spPr>
            <a:xfrm>
              <a:off x="0" y="0"/>
              <a:ext cx="3297383" cy="1801368"/>
            </a:xfrm>
            <a:prstGeom prst="rect">
              <a:avLst/>
            </a:prstGeom>
            <a:solidFill>
              <a:srgbClr val="9C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625FA9D5-2F1F-43AF-BC70-7272889DA2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0471" y="1806636"/>
              <a:ext cx="1485823" cy="596284"/>
            </a:xfrm>
            <a:prstGeom prst="rect">
              <a:avLst/>
            </a:prstGeom>
          </p:spPr>
        </p:pic>
      </p:grpSp>
      <p:sp>
        <p:nvSpPr>
          <p:cNvPr id="98" name="Title 1">
            <a:extLst>
              <a:ext uri="{FF2B5EF4-FFF2-40B4-BE49-F238E27FC236}">
                <a16:creationId xmlns:a16="http://schemas.microsoft.com/office/drawing/2014/main" id="{CA172E61-852D-4C9F-8658-AF0C7A95C8CB}"/>
              </a:ext>
            </a:extLst>
          </p:cNvPr>
          <p:cNvSpPr txBox="1">
            <a:spLocks/>
          </p:cNvSpPr>
          <p:nvPr/>
        </p:nvSpPr>
        <p:spPr>
          <a:xfrm>
            <a:off x="2834280" y="250449"/>
            <a:ext cx="4997425" cy="33757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Gotham Bold" pitchFamily="50" charset="0"/>
                <a:ea typeface="+mj-ea"/>
                <a:cs typeface="Gotham Bold" pitchFamily="50" charset="0"/>
              </a:defRPr>
            </a:lvl1pPr>
          </a:lstStyle>
          <a:p>
            <a:pPr algn="r" defTabSz="548640"/>
            <a:r>
              <a:rPr lang="en-US" sz="3000" b="1" dirty="0">
                <a:solidFill>
                  <a:srgbClr val="9C4A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2025</a:t>
            </a:r>
          </a:p>
        </p:txBody>
      </p:sp>
      <p:pic>
        <p:nvPicPr>
          <p:cNvPr id="35" name="Picture 34" descr="Shape, rectangle&#10;&#10;Description automatically generated">
            <a:extLst>
              <a:ext uri="{FF2B5EF4-FFF2-40B4-BE49-F238E27FC236}">
                <a16:creationId xmlns:a16="http://schemas.microsoft.com/office/drawing/2014/main" id="{7EAF33C6-0CB0-4B21-A634-18036E56FD1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6763"/>
          <a:stretch/>
        </p:blipFill>
        <p:spPr>
          <a:xfrm>
            <a:off x="293323" y="6482592"/>
            <a:ext cx="4582583" cy="1251242"/>
          </a:xfrm>
          <a:prstGeom prst="rect">
            <a:avLst/>
          </a:prstGeom>
        </p:spPr>
      </p:pic>
      <p:sp>
        <p:nvSpPr>
          <p:cNvPr id="36" name="object 67">
            <a:extLst>
              <a:ext uri="{FF2B5EF4-FFF2-40B4-BE49-F238E27FC236}">
                <a16:creationId xmlns:a16="http://schemas.microsoft.com/office/drawing/2014/main" id="{91F3A053-9FA8-4302-BE4F-A84102ACF1B1}"/>
              </a:ext>
            </a:extLst>
          </p:cNvPr>
          <p:cNvSpPr txBox="1">
            <a:spLocks/>
          </p:cNvSpPr>
          <p:nvPr/>
        </p:nvSpPr>
        <p:spPr>
          <a:xfrm>
            <a:off x="7647871" y="6189159"/>
            <a:ext cx="284039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Menus</a:t>
            </a:r>
            <a:r>
              <a:rPr lang="en-US" sz="1200" b="1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1200" b="1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spc="-5" dirty="0">
                <a:latin typeface="Arial" panose="020B0604020202020204" pitchFamily="34" charset="0"/>
                <a:cs typeface="Arial" panose="020B0604020202020204" pitchFamily="34" charset="0"/>
              </a:rPr>
              <a:t>subject to</a:t>
            </a:r>
            <a:r>
              <a:rPr lang="en-US" sz="12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spc="-5" dirty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9D28D6-8F6C-448C-8C6B-BB32A46CF533}"/>
              </a:ext>
            </a:extLst>
          </p:cNvPr>
          <p:cNvSpPr txBox="1"/>
          <p:nvPr/>
        </p:nvSpPr>
        <p:spPr>
          <a:xfrm>
            <a:off x="7854785" y="7215278"/>
            <a:ext cx="1822196" cy="382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This institution is an equal </a:t>
            </a:r>
          </a:p>
          <a:p>
            <a:pPr marL="12700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opportunity providers</a:t>
            </a:r>
          </a:p>
        </p:txBody>
      </p:sp>
      <p:pic>
        <p:nvPicPr>
          <p:cNvPr id="40" name="Picture 39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7006A14-199B-4FFA-B3E9-22D6E8C58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6534" y="6732566"/>
            <a:ext cx="1558698" cy="511407"/>
          </a:xfrm>
          <a:prstGeom prst="rect">
            <a:avLst/>
          </a:prstGeom>
        </p:spPr>
      </p:pic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7423B87B-282E-4884-BA51-B193B69CE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312937"/>
              </p:ext>
            </p:extLst>
          </p:nvPr>
        </p:nvGraphicFramePr>
        <p:xfrm>
          <a:off x="1694553" y="1774296"/>
          <a:ext cx="8351357" cy="474014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65703">
                  <a:extLst>
                    <a:ext uri="{9D8B030D-6E8A-4147-A177-3AD203B41FA5}">
                      <a16:colId xmlns:a16="http://schemas.microsoft.com/office/drawing/2014/main" val="3713006317"/>
                    </a:ext>
                  </a:extLst>
                </a:gridCol>
                <a:gridCol w="1378973">
                  <a:extLst>
                    <a:ext uri="{9D8B030D-6E8A-4147-A177-3AD203B41FA5}">
                      <a16:colId xmlns:a16="http://schemas.microsoft.com/office/drawing/2014/main" val="1852944129"/>
                    </a:ext>
                  </a:extLst>
                </a:gridCol>
                <a:gridCol w="265703">
                  <a:extLst>
                    <a:ext uri="{9D8B030D-6E8A-4147-A177-3AD203B41FA5}">
                      <a16:colId xmlns:a16="http://schemas.microsoft.com/office/drawing/2014/main" val="476472094"/>
                    </a:ext>
                  </a:extLst>
                </a:gridCol>
                <a:gridCol w="1392438">
                  <a:extLst>
                    <a:ext uri="{9D8B030D-6E8A-4147-A177-3AD203B41FA5}">
                      <a16:colId xmlns:a16="http://schemas.microsoft.com/office/drawing/2014/main" val="2914536326"/>
                    </a:ext>
                  </a:extLst>
                </a:gridCol>
                <a:gridCol w="265703">
                  <a:extLst>
                    <a:ext uri="{9D8B030D-6E8A-4147-A177-3AD203B41FA5}">
                      <a16:colId xmlns:a16="http://schemas.microsoft.com/office/drawing/2014/main" val="3733501739"/>
                    </a:ext>
                  </a:extLst>
                </a:gridCol>
                <a:gridCol w="1392438">
                  <a:extLst>
                    <a:ext uri="{9D8B030D-6E8A-4147-A177-3AD203B41FA5}">
                      <a16:colId xmlns:a16="http://schemas.microsoft.com/office/drawing/2014/main" val="3658102102"/>
                    </a:ext>
                  </a:extLst>
                </a:gridCol>
                <a:gridCol w="265703">
                  <a:extLst>
                    <a:ext uri="{9D8B030D-6E8A-4147-A177-3AD203B41FA5}">
                      <a16:colId xmlns:a16="http://schemas.microsoft.com/office/drawing/2014/main" val="1581109998"/>
                    </a:ext>
                  </a:extLst>
                </a:gridCol>
                <a:gridCol w="1392438">
                  <a:extLst>
                    <a:ext uri="{9D8B030D-6E8A-4147-A177-3AD203B41FA5}">
                      <a16:colId xmlns:a16="http://schemas.microsoft.com/office/drawing/2014/main" val="2237888107"/>
                    </a:ext>
                  </a:extLst>
                </a:gridCol>
                <a:gridCol w="265703">
                  <a:extLst>
                    <a:ext uri="{9D8B030D-6E8A-4147-A177-3AD203B41FA5}">
                      <a16:colId xmlns:a16="http://schemas.microsoft.com/office/drawing/2014/main" val="4281694389"/>
                    </a:ext>
                  </a:extLst>
                </a:gridCol>
                <a:gridCol w="1466555">
                  <a:extLst>
                    <a:ext uri="{9D8B030D-6E8A-4147-A177-3AD203B41FA5}">
                      <a16:colId xmlns:a16="http://schemas.microsoft.com/office/drawing/2014/main" val="4130633376"/>
                    </a:ext>
                  </a:extLst>
                </a:gridCol>
              </a:tblGrid>
              <a:tr h="39483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MON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TUES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WED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THURS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FRI</a:t>
                      </a:r>
                    </a:p>
                  </a:txBody>
                  <a:tcPr marL="109728" marR="109728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551839"/>
                  </a:ext>
                </a:extLst>
              </a:tr>
              <a:tr h="590748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200" baseline="8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240193"/>
                  </a:ext>
                </a:extLst>
              </a:tr>
              <a:tr h="746472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Halal Sweet &amp; Sour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Crisp Chicken Chunks over Rice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baseline="800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 Burger on Bun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Halal Chicken Patty on Bun 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&amp; Cheese</a:t>
                      </a: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Bread Stick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 Cheese</a:t>
                      </a: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Pizza</a:t>
                      </a: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876471"/>
                  </a:ext>
                </a:extLst>
              </a:tr>
              <a:tr h="1041697">
                <a:tc gridSpan="2">
                  <a:txBody>
                    <a:bodyPr/>
                    <a:lstStyle/>
                    <a:p>
                      <a:pPr algn="ctr"/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Halal Beef Frank </a:t>
                      </a:r>
                    </a:p>
                    <a:p>
                      <a:pPr algn="ctr"/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Bun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0" kern="1200" baseline="8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kern="1200" baseline="8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1" i="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Black Bean Burger on Bun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0" kern="1200" baseline="8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baseline="800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 Nuggets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Bread Stick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1" kern="1200" baseline="8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Cheese Pizza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856012"/>
                  </a:ext>
                </a:extLst>
              </a:tr>
              <a:tr h="874568"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100"/>
                        </a:spcBef>
                      </a:pPr>
                      <a:endParaRPr lang="en-US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0" algn="ctr">
                        <a:spcBef>
                          <a:spcPts val="100"/>
                        </a:spcBef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Halal Jamaican Chicken Patty</a:t>
                      </a: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100"/>
                        </a:spcBef>
                      </a:pP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0" algn="ctr">
                        <a:spcBef>
                          <a:spcPts val="100"/>
                        </a:spcBef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Pasta Primavera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Black Bean Burger on Bun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100"/>
                        </a:spcBef>
                      </a:pP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0" algn="ctr">
                        <a:spcBef>
                          <a:spcPts val="100"/>
                        </a:spcBef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 Cheese Pizza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163649"/>
                  </a:ext>
                </a:extLst>
              </a:tr>
              <a:tr h="937360">
                <a:tc gridSpan="2">
                  <a:txBody>
                    <a:bodyPr/>
                    <a:lstStyle/>
                    <a:p>
                      <a:pPr marL="12700" algn="ctr">
                        <a:spcBef>
                          <a:spcPts val="100"/>
                        </a:spcBef>
                      </a:pP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0" algn="ctr">
                        <a:spcBef>
                          <a:spcPts val="100"/>
                        </a:spcBef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Halal Crispy General Tso Chicken over Rice 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Vegetable Chicken Nuggets</a:t>
                      </a: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kern="1200" baseline="8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 Bread Stick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kern="120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</a:t>
                      </a:r>
                    </a:p>
                    <a:p>
                      <a:pPr algn="ctr"/>
                      <a:endParaRPr lang="en-US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</a:t>
                      </a:r>
                    </a:p>
                    <a:p>
                      <a:pPr algn="ctr"/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0" baseline="8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14062"/>
                  </a:ext>
                </a:extLst>
              </a:tr>
            </a:tbl>
          </a:graphicData>
        </a:graphic>
      </p:graphicFrame>
      <p:sp>
        <p:nvSpPr>
          <p:cNvPr id="42" name="Rectangle 41">
            <a:extLst>
              <a:ext uri="{FF2B5EF4-FFF2-40B4-BE49-F238E27FC236}">
                <a16:creationId xmlns:a16="http://schemas.microsoft.com/office/drawing/2014/main" id="{4648CB5C-E276-4691-ABAE-DA54141B580A}"/>
              </a:ext>
            </a:extLst>
          </p:cNvPr>
          <p:cNvSpPr/>
          <p:nvPr/>
        </p:nvSpPr>
        <p:spPr>
          <a:xfrm>
            <a:off x="-28512" y="3051559"/>
            <a:ext cx="1737512" cy="455106"/>
          </a:xfrm>
          <a:prstGeom prst="rect">
            <a:avLst/>
          </a:prstGeom>
          <a:solidFill>
            <a:srgbClr val="E86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 1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– 5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B4C5A65-549C-495A-B417-36C6DB207CEF}"/>
              </a:ext>
            </a:extLst>
          </p:cNvPr>
          <p:cNvSpPr/>
          <p:nvPr/>
        </p:nvSpPr>
        <p:spPr>
          <a:xfrm>
            <a:off x="-42959" y="4237835"/>
            <a:ext cx="1737512" cy="455106"/>
          </a:xfrm>
          <a:prstGeom prst="rect">
            <a:avLst/>
          </a:prstGeom>
          <a:solidFill>
            <a:srgbClr val="E86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 8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12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11A3C70-0452-4046-B145-F38D99109B9E}"/>
              </a:ext>
            </a:extLst>
          </p:cNvPr>
          <p:cNvSpPr/>
          <p:nvPr/>
        </p:nvSpPr>
        <p:spPr>
          <a:xfrm>
            <a:off x="12490" y="5066952"/>
            <a:ext cx="1716259" cy="492684"/>
          </a:xfrm>
          <a:prstGeom prst="rect">
            <a:avLst/>
          </a:prstGeom>
          <a:solidFill>
            <a:srgbClr val="E86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Dec 15</a:t>
            </a:r>
            <a:r>
              <a:rPr lang="en-US" sz="17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–19th 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0C6903-383D-3FC4-2F4D-8A8A6DDE6CCC}"/>
              </a:ext>
            </a:extLst>
          </p:cNvPr>
          <p:cNvSpPr txBox="1"/>
          <p:nvPr/>
        </p:nvSpPr>
        <p:spPr>
          <a:xfrm>
            <a:off x="3595344" y="596975"/>
            <a:ext cx="53611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</a:rPr>
              <a:t>Atlantic City School District</a:t>
            </a:r>
          </a:p>
          <a:p>
            <a:pPr algn="ctr"/>
            <a:r>
              <a:rPr lang="en-US" sz="3600" b="1" dirty="0">
                <a:solidFill>
                  <a:srgbClr val="7030A0"/>
                </a:solidFill>
              </a:rPr>
              <a:t> Halal Menu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73E9198-FC35-5035-56D7-5D917A98B8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3653" y="53924"/>
            <a:ext cx="2867933" cy="158432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EBD284D-AA71-B316-442B-68378CFD88BE}"/>
              </a:ext>
            </a:extLst>
          </p:cNvPr>
          <p:cNvSpPr txBox="1"/>
          <p:nvPr/>
        </p:nvSpPr>
        <p:spPr>
          <a:xfrm>
            <a:off x="1869302" y="6776244"/>
            <a:ext cx="313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All Entrées include a choice of Vegetables , Fruit, Milk &amp; Juice</a:t>
            </a:r>
          </a:p>
        </p:txBody>
      </p:sp>
      <p:sp>
        <p:nvSpPr>
          <p:cNvPr id="6" name="object 67">
            <a:extLst>
              <a:ext uri="{FF2B5EF4-FFF2-40B4-BE49-F238E27FC236}">
                <a16:creationId xmlns:a16="http://schemas.microsoft.com/office/drawing/2014/main" id="{467BABF0-53B4-2CAF-D9EE-17D899E7A586}"/>
              </a:ext>
            </a:extLst>
          </p:cNvPr>
          <p:cNvSpPr txBox="1">
            <a:spLocks/>
          </p:cNvSpPr>
          <p:nvPr/>
        </p:nvSpPr>
        <p:spPr>
          <a:xfrm>
            <a:off x="8308398" y="2493595"/>
            <a:ext cx="154698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1400" b="1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DAAD4A-CBC6-D024-C03C-A066F5A17CEF}"/>
              </a:ext>
            </a:extLst>
          </p:cNvPr>
          <p:cNvSpPr txBox="1"/>
          <p:nvPr/>
        </p:nvSpPr>
        <p:spPr>
          <a:xfrm>
            <a:off x="3105437" y="7380017"/>
            <a:ext cx="16289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Pork &amp; Peanut Free Menu 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908804-7F85-7173-0DF6-2CB917E5F624}"/>
              </a:ext>
            </a:extLst>
          </p:cNvPr>
          <p:cNvSpPr txBox="1"/>
          <p:nvPr/>
        </p:nvSpPr>
        <p:spPr>
          <a:xfrm>
            <a:off x="4935256" y="3677069"/>
            <a:ext cx="1619239" cy="441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baseline="8000" dirty="0">
                <a:latin typeface="Arial" panose="020B0604020202020204" pitchFamily="34" charset="0"/>
                <a:cs typeface="Arial" panose="020B0604020202020204" pitchFamily="34" charset="0"/>
              </a:rPr>
              <a:t>Halal Jamaican Beef Patty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EB84C7-08BF-41EE-7B12-E9221FD80FB4}"/>
              </a:ext>
            </a:extLst>
          </p:cNvPr>
          <p:cNvSpPr txBox="1"/>
          <p:nvPr/>
        </p:nvSpPr>
        <p:spPr>
          <a:xfrm>
            <a:off x="4918479" y="4748507"/>
            <a:ext cx="16289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200" b="1" dirty="0">
              <a:cs typeface="Arial" panose="020B0604020202020204" pitchFamily="34" charset="0"/>
            </a:endParaRPr>
          </a:p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Halal Chicken Tenders</a:t>
            </a:r>
          </a:p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&amp; Waffles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EF195D-8DA7-FD17-5DD3-C84A6CB31D40}"/>
              </a:ext>
            </a:extLst>
          </p:cNvPr>
          <p:cNvSpPr txBox="1"/>
          <p:nvPr/>
        </p:nvSpPr>
        <p:spPr>
          <a:xfrm>
            <a:off x="5344541" y="5466298"/>
            <a:ext cx="227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8C83012-CFCD-46AF-9C8E-4813A7ADEC28}"/>
              </a:ext>
            </a:extLst>
          </p:cNvPr>
          <p:cNvSpPr/>
          <p:nvPr/>
        </p:nvSpPr>
        <p:spPr>
          <a:xfrm>
            <a:off x="-15234" y="6035150"/>
            <a:ext cx="1737512" cy="492683"/>
          </a:xfrm>
          <a:prstGeom prst="rect">
            <a:avLst/>
          </a:prstGeom>
          <a:solidFill>
            <a:srgbClr val="E86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– </a:t>
            </a:r>
          </a:p>
        </p:txBody>
      </p:sp>
    </p:spTree>
    <p:extLst>
      <p:ext uri="{BB962C8B-B14F-4D97-AF65-F5344CB8AC3E}">
        <p14:creationId xmlns:p14="http://schemas.microsoft.com/office/powerpoint/2010/main" val="364361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157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godfrey</dc:creator>
  <cp:lastModifiedBy>Joe Massari</cp:lastModifiedBy>
  <cp:revision>146</cp:revision>
  <cp:lastPrinted>2025-09-25T14:06:11Z</cp:lastPrinted>
  <dcterms:created xsi:type="dcterms:W3CDTF">2020-08-17T18:50:04Z</dcterms:created>
  <dcterms:modified xsi:type="dcterms:W3CDTF">2025-12-01T12:53:53Z</dcterms:modified>
</cp:coreProperties>
</file>